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handoutMasterIdLst>
    <p:handoutMasterId r:id="rId22"/>
  </p:handoutMasterIdLst>
  <p:sldIdLst>
    <p:sldId id="332" r:id="rId4"/>
    <p:sldId id="256" r:id="rId5"/>
    <p:sldId id="285" r:id="rId6"/>
    <p:sldId id="286" r:id="rId7"/>
    <p:sldId id="287" r:id="rId8"/>
    <p:sldId id="288" r:id="rId9"/>
    <p:sldId id="310" r:id="rId10"/>
    <p:sldId id="321" r:id="rId11"/>
    <p:sldId id="333" r:id="rId12"/>
    <p:sldId id="330" r:id="rId13"/>
    <p:sldId id="326" r:id="rId14"/>
    <p:sldId id="323" r:id="rId15"/>
    <p:sldId id="325" r:id="rId16"/>
    <p:sldId id="327" r:id="rId17"/>
    <p:sldId id="328" r:id="rId18"/>
    <p:sldId id="329" r:id="rId19"/>
    <p:sldId id="334" r:id="rId20"/>
  </p:sldIdLst>
  <p:sldSz cx="12192000" cy="6858000"/>
  <p:notesSz cx="9939338" cy="6807200"/>
  <p:defaultTextStyle>
    <a:defPPr>
      <a:defRPr lang="en-US"/>
    </a:defPPr>
    <a:lvl1pPr marL="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9246"/>
    <p:restoredTop sz="96835" autoAdjust="0"/>
  </p:normalViewPr>
  <p:slideViewPr>
    <p:cSldViewPr snapToGrid="0" snapToObjects="1">
      <p:cViewPr>
        <p:scale>
          <a:sx n="60" d="100"/>
          <a:sy n="60" d="100"/>
        </p:scale>
        <p:origin x="-606" y="-33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20" d="100"/>
        <a:sy n="120" d="100"/>
      </p:scale>
      <p:origin x="0" y="798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5629992" y="0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069473-CFF3-4FA9-91D9-D96556585AF9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629992" y="6465659"/>
            <a:ext cx="4307046" cy="3403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194EA3-0759-4EAB-9538-9264EF227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63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29992" y="1"/>
            <a:ext cx="4307046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EA27C6-F2F1-064A-B620-775EB6FE1297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6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5D0A05-9588-CB40-8786-998045DD7E4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5189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3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64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396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28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662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79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199920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051" algn="l" defTabSz="914264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3106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MOST IMPORTANT: “LISTEN FOR” So you can offer a solution to the problem</a:t>
            </a:r>
            <a:r>
              <a:rPr lang="en-US" b="0" u="none" baseline="0" dirty="0" smtClean="0">
                <a:latin typeface="Arial" pitchFamily="34" charset="0"/>
              </a:rPr>
              <a:t>  </a:t>
            </a:r>
            <a:endParaRPr lang="en-US" b="0" u="none" dirty="0" smtClean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You can use the B2B Catalog (pictured</a:t>
            </a:r>
            <a:r>
              <a:rPr lang="en-US" b="0" u="none" baseline="0" dirty="0" smtClean="0">
                <a:latin typeface="Arial" pitchFamily="34" charset="0"/>
              </a:rPr>
              <a:t> on the right)  to educate a client on how we compare and what we offer with our core solution 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Product Specialists can answer further questions on this during an appointment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There are FAQs on mawc411.com and mawebcenters.com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97813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MOST IMPORTANT: “LISTEN FOR” So you can offer a solution to the problem</a:t>
            </a:r>
            <a:r>
              <a:rPr lang="en-US" b="0" u="none" baseline="0" dirty="0" smtClean="0">
                <a:latin typeface="Arial" pitchFamily="34" charset="0"/>
              </a:rPr>
              <a:t>  </a:t>
            </a:r>
            <a:endParaRPr lang="en-US" b="0" u="none" dirty="0" smtClean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You can use the B2B Catalog (pictured</a:t>
            </a:r>
            <a:r>
              <a:rPr lang="en-US" b="0" u="none" baseline="0" dirty="0" smtClean="0">
                <a:latin typeface="Arial" pitchFamily="34" charset="0"/>
              </a:rPr>
              <a:t> on the right)  to educate a client on how we compare and what we offer with our core solution 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Product Specialists can answer further questions on this during an appointment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There are FAQs on mawc411.com and mawebcenters.com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5566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38662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MOST IMPORTANT: “LISTEN FOR” So you can offer a solution to the problem</a:t>
            </a:r>
            <a:r>
              <a:rPr lang="en-US" b="0" u="none" baseline="0" dirty="0" smtClean="0">
                <a:latin typeface="Arial" pitchFamily="34" charset="0"/>
              </a:rPr>
              <a:t>  </a:t>
            </a:r>
            <a:endParaRPr lang="en-US" b="0" u="none" dirty="0" smtClean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You can use the B2B Catalog (pictured</a:t>
            </a:r>
            <a:r>
              <a:rPr lang="en-US" b="0" u="none" baseline="0" dirty="0" smtClean="0">
                <a:latin typeface="Arial" pitchFamily="34" charset="0"/>
              </a:rPr>
              <a:t> on the right)  to educate a client on how we compare and what we offer with our core solution 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Product Specialists can answer further questions on this during an appointment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There are FAQs on mawc411.com and mawebcenters.com 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959976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0338" y="511175"/>
            <a:ext cx="4538662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MOST IMPORTANT: “LISTEN FOR” So you can offer a solution to the problem</a:t>
            </a:r>
            <a:r>
              <a:rPr lang="en-US" b="0" u="none" baseline="0" dirty="0" smtClean="0">
                <a:latin typeface="Arial" pitchFamily="34" charset="0"/>
              </a:rPr>
              <a:t>  </a:t>
            </a:r>
            <a:endParaRPr lang="en-US" b="0" u="none" dirty="0" smtClean="0">
              <a:latin typeface="Arial" pitchFamily="34" charset="0"/>
            </a:endParaRPr>
          </a:p>
          <a:p>
            <a:pPr marL="177988" indent="-177988">
              <a:buFont typeface="Arial"/>
              <a:buChar char="•"/>
            </a:pPr>
            <a:r>
              <a:rPr lang="en-US" b="0" u="none" dirty="0" smtClean="0">
                <a:latin typeface="Arial" pitchFamily="34" charset="0"/>
              </a:rPr>
              <a:t>You can use the B2B Catalog (pictured</a:t>
            </a:r>
            <a:r>
              <a:rPr lang="en-US" b="0" u="none" baseline="0" dirty="0" smtClean="0">
                <a:latin typeface="Arial" pitchFamily="34" charset="0"/>
              </a:rPr>
              <a:t> on the right)  to educate a client on how we compare and what we offer with our core solution 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Product Specialists can answer further questions on this during an appointment</a:t>
            </a:r>
          </a:p>
          <a:p>
            <a:pPr marL="177988" indent="-177988">
              <a:buFont typeface="Arial"/>
              <a:buChar char="•"/>
            </a:pPr>
            <a:r>
              <a:rPr lang="en-US" b="0" u="none" baseline="0" dirty="0" smtClean="0">
                <a:latin typeface="Arial" pitchFamily="34" charset="0"/>
              </a:rPr>
              <a:t>There are FAQs on mawc411.com and mawebcenters.com </a:t>
            </a:r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71807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Flyers</a:t>
            </a:r>
            <a:r>
              <a:rPr lang="en-US" baseline="0" dirty="0" smtClean="0">
                <a:latin typeface="Arial" pitchFamily="34" charset="0"/>
              </a:rPr>
              <a:t> and catalogs </a:t>
            </a:r>
            <a:r>
              <a:rPr lang="en-US" dirty="0" smtClean="0">
                <a:latin typeface="Arial" pitchFamily="34" charset="0"/>
              </a:rPr>
              <a:t>be downloaded at www.mawc411.com 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You can print these</a:t>
            </a:r>
            <a:r>
              <a:rPr lang="en-US" baseline="0" dirty="0" smtClean="0">
                <a:latin typeface="Arial" pitchFamily="34" charset="0"/>
              </a:rPr>
              <a:t> or email them to prospective WebCenter Owners to peak their interest about our program and products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9219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b="1" u="sng" dirty="0" smtClean="0">
                <a:latin typeface="Arial" pitchFamily="34" charset="0"/>
              </a:rPr>
              <a:t>TRAINER’S NOTES: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Flyers</a:t>
            </a:r>
            <a:r>
              <a:rPr lang="en-US" baseline="0" dirty="0" smtClean="0">
                <a:latin typeface="Arial" pitchFamily="34" charset="0"/>
              </a:rPr>
              <a:t> and catalogs </a:t>
            </a:r>
            <a:r>
              <a:rPr lang="en-US" dirty="0" smtClean="0">
                <a:latin typeface="Arial" pitchFamily="34" charset="0"/>
              </a:rPr>
              <a:t>be downloaded at www.mawc411.com </a:t>
            </a:r>
          </a:p>
          <a:p>
            <a:pPr marL="177988" indent="-177988">
              <a:buFont typeface="Arial"/>
              <a:buChar char="•"/>
            </a:pPr>
            <a:r>
              <a:rPr lang="en-US" dirty="0" smtClean="0">
                <a:latin typeface="Arial" pitchFamily="34" charset="0"/>
              </a:rPr>
              <a:t>You can print these</a:t>
            </a:r>
            <a:r>
              <a:rPr lang="en-US" baseline="0" dirty="0" smtClean="0">
                <a:latin typeface="Arial" pitchFamily="34" charset="0"/>
              </a:rPr>
              <a:t> or email them to prospective WebCenter Owners to peak their interest about our program and products  </a:t>
            </a:r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>
                <a:solidFill>
                  <a:prstClr val="black"/>
                </a:solidFill>
              </a:rPr>
              <a:pPr/>
              <a:t>8</a:t>
            </a:fld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55809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2700338" y="509588"/>
            <a:ext cx="4538662" cy="25527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TW" altLang="en-US" b="1" i="0" u="sng" dirty="0" smtClean="0">
                <a:latin typeface="Arial" pitchFamily="34" charset="0"/>
              </a:rPr>
              <a:t>講師筆記</a:t>
            </a:r>
            <a:r>
              <a:rPr lang="en-US" altLang="zh-TW" b="1" i="0" u="sng" dirty="0" smtClean="0">
                <a:latin typeface="Arial" pitchFamily="34" charset="0"/>
              </a:rPr>
              <a:t>:</a:t>
            </a:r>
          </a:p>
          <a:p>
            <a:pPr marL="177988" indent="-177988">
              <a:buFont typeface="Arial"/>
              <a:buChar char="•"/>
            </a:pPr>
            <a:r>
              <a:rPr lang="zh-TW" altLang="en-US" i="0" dirty="0" smtClean="0">
                <a:latin typeface="Arial" pitchFamily="34" charset="0"/>
              </a:rPr>
              <a:t>看一下數位行銷產品可產生的利潤與</a:t>
            </a:r>
            <a:r>
              <a:rPr lang="en-US" altLang="zh-TW" i="0" dirty="0" smtClean="0">
                <a:latin typeface="Arial" pitchFamily="34" charset="0"/>
              </a:rPr>
              <a:t>BV</a:t>
            </a:r>
            <a:r>
              <a:rPr lang="en-US" altLang="zh-TW" i="0" baseline="0" dirty="0" smtClean="0">
                <a:latin typeface="Arial" pitchFamily="34" charset="0"/>
              </a:rPr>
              <a:t> </a:t>
            </a:r>
          </a:p>
          <a:p>
            <a:pPr marL="177988" indent="-177988">
              <a:buFont typeface="Arial"/>
              <a:buChar char="•"/>
            </a:pPr>
            <a:r>
              <a:rPr lang="zh-TW" altLang="en-US" b="1" i="0" u="sng" baseline="0" dirty="0" smtClean="0">
                <a:latin typeface="Arial" pitchFamily="34" charset="0"/>
              </a:rPr>
              <a:t>請記得，可以在 </a:t>
            </a:r>
            <a:r>
              <a:rPr lang="en-US" altLang="zh-TW" b="1" i="0" u="sng" baseline="0" dirty="0" smtClean="0">
                <a:latin typeface="Arial" pitchFamily="34" charset="0"/>
              </a:rPr>
              <a:t>mawc411.com/support.html</a:t>
            </a:r>
            <a:r>
              <a:rPr lang="zh-TW" altLang="en-US" b="1" i="0" u="sng" baseline="0" dirty="0" smtClean="0">
                <a:latin typeface="Arial" pitchFamily="34" charset="0"/>
              </a:rPr>
              <a:t> 下載零售價格、</a:t>
            </a:r>
            <a:r>
              <a:rPr lang="en-US" altLang="zh-TW" b="1" i="0" u="sng" baseline="0" dirty="0" smtClean="0">
                <a:latin typeface="Arial" pitchFamily="34" charset="0"/>
              </a:rPr>
              <a:t>BV</a:t>
            </a:r>
            <a:r>
              <a:rPr lang="zh-TW" altLang="en-US" b="1" i="0" u="sng" baseline="0" dirty="0" smtClean="0">
                <a:latin typeface="Arial" pitchFamily="34" charset="0"/>
              </a:rPr>
              <a:t>資料</a:t>
            </a:r>
            <a:endParaRPr lang="en-US" altLang="zh-TW" b="1" i="0" u="sng" dirty="0" smtClean="0">
              <a:latin typeface="Arial" pitchFamily="34" charset="0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5588CC-F53D-EF4C-9A21-3CFECB934B9B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30215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31" indent="0" algn="ctr">
              <a:buNone/>
              <a:defRPr sz="2000"/>
            </a:lvl2pPr>
            <a:lvl3pPr marL="914264" indent="0" algn="ctr">
              <a:buNone/>
              <a:defRPr sz="1900"/>
            </a:lvl3pPr>
            <a:lvl4pPr marL="1371396" indent="0" algn="ctr">
              <a:buNone/>
              <a:defRPr sz="1600"/>
            </a:lvl4pPr>
            <a:lvl5pPr marL="1828528" indent="0" algn="ctr">
              <a:buNone/>
              <a:defRPr sz="1600"/>
            </a:lvl5pPr>
            <a:lvl6pPr marL="2285662" indent="0" algn="ctr">
              <a:buNone/>
              <a:defRPr sz="1600"/>
            </a:lvl6pPr>
            <a:lvl7pPr marL="2742790" indent="0" algn="ctr">
              <a:buNone/>
              <a:defRPr sz="1600"/>
            </a:lvl7pPr>
            <a:lvl8pPr marL="3199920" indent="0" algn="ctr">
              <a:buNone/>
              <a:defRPr sz="1600"/>
            </a:lvl8pPr>
            <a:lvl9pPr marL="3657051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7096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613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3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3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07970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55" indent="0" algn="ctr">
              <a:buNone/>
              <a:defRPr sz="2000"/>
            </a:lvl2pPr>
            <a:lvl3pPr marL="914309" indent="0" algn="ctr">
              <a:buNone/>
              <a:defRPr sz="1900"/>
            </a:lvl3pPr>
            <a:lvl4pPr marL="1371464" indent="0" algn="ctr">
              <a:buNone/>
              <a:defRPr sz="1600"/>
            </a:lvl4pPr>
            <a:lvl5pPr marL="1828618" indent="0" algn="ctr">
              <a:buNone/>
              <a:defRPr sz="1600"/>
            </a:lvl5pPr>
            <a:lvl6pPr marL="2285774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5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05841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353939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46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43867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470797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55" indent="0">
              <a:buNone/>
              <a:defRPr sz="2000" b="1"/>
            </a:lvl2pPr>
            <a:lvl3pPr marL="914309" indent="0">
              <a:buNone/>
              <a:defRPr sz="1900" b="1"/>
            </a:lvl3pPr>
            <a:lvl4pPr marL="1371464" indent="0">
              <a:buNone/>
              <a:defRPr sz="1600" b="1"/>
            </a:lvl4pPr>
            <a:lvl5pPr marL="1828618" indent="0">
              <a:buNone/>
              <a:defRPr sz="1600" b="1"/>
            </a:lvl5pPr>
            <a:lvl6pPr marL="2285774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5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17423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642286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42507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3242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954973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0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55" indent="0">
              <a:buNone/>
              <a:defRPr sz="2800"/>
            </a:lvl2pPr>
            <a:lvl3pPr marL="914309" indent="0">
              <a:buNone/>
              <a:defRPr sz="2400"/>
            </a:lvl3pPr>
            <a:lvl4pPr marL="1371464" indent="0">
              <a:buNone/>
              <a:defRPr sz="2000"/>
            </a:lvl4pPr>
            <a:lvl5pPr marL="1828618" indent="0">
              <a:buNone/>
              <a:defRPr sz="2000"/>
            </a:lvl5pPr>
            <a:lvl6pPr marL="2285774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5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55" indent="0">
              <a:buNone/>
              <a:defRPr sz="1500"/>
            </a:lvl2pPr>
            <a:lvl3pPr marL="914309" indent="0">
              <a:buNone/>
              <a:defRPr sz="1200"/>
            </a:lvl3pPr>
            <a:lvl4pPr marL="1371464" indent="0">
              <a:buNone/>
              <a:defRPr sz="1100"/>
            </a:lvl4pPr>
            <a:lvl5pPr marL="1828618" indent="0">
              <a:buNone/>
              <a:defRPr sz="1100"/>
            </a:lvl5pPr>
            <a:lvl6pPr marL="2285774" indent="0">
              <a:buNone/>
              <a:defRPr sz="1100"/>
            </a:lvl6pPr>
            <a:lvl7pPr marL="2742926" indent="0">
              <a:buNone/>
              <a:defRPr sz="1100"/>
            </a:lvl7pPr>
            <a:lvl8pPr marL="3200080" indent="0">
              <a:buNone/>
              <a:defRPr sz="1100"/>
            </a:lvl8pPr>
            <a:lvl9pPr marL="3657235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5678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57244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0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0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628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9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606045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46026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80096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8940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9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67664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28342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98095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31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264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713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52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66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7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9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0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831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717227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500"/>
            </a:lvl2pPr>
            <a:lvl3pPr marL="914377" indent="0">
              <a:buNone/>
              <a:defRPr sz="1200"/>
            </a:lvl3pPr>
            <a:lvl4pPr marL="1371566" indent="0">
              <a:buNone/>
              <a:defRPr sz="1100"/>
            </a:lvl4pPr>
            <a:lvl5pPr marL="1828754" indent="0">
              <a:buNone/>
              <a:defRPr sz="1100"/>
            </a:lvl5pPr>
            <a:lvl6pPr marL="2285943" indent="0">
              <a:buNone/>
              <a:defRPr sz="1100"/>
            </a:lvl6pPr>
            <a:lvl7pPr marL="2743131" indent="0">
              <a:buNone/>
              <a:defRPr sz="1100"/>
            </a:lvl7pPr>
            <a:lvl8pPr marL="3200320" indent="0">
              <a:buNone/>
              <a:defRPr sz="1100"/>
            </a:lvl8pPr>
            <a:lvl9pPr marL="3657509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43006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59992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93613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31" indent="0">
              <a:buNone/>
              <a:defRPr sz="2000" b="1"/>
            </a:lvl2pPr>
            <a:lvl3pPr marL="914264" indent="0">
              <a:buNone/>
              <a:defRPr sz="1900" b="1"/>
            </a:lvl3pPr>
            <a:lvl4pPr marL="1371396" indent="0">
              <a:buNone/>
              <a:defRPr sz="1600" b="1"/>
            </a:lvl4pPr>
            <a:lvl5pPr marL="1828528" indent="0">
              <a:buNone/>
              <a:defRPr sz="1600" b="1"/>
            </a:lvl5pPr>
            <a:lvl6pPr marL="2285662" indent="0">
              <a:buNone/>
              <a:defRPr sz="1600" b="1"/>
            </a:lvl6pPr>
            <a:lvl7pPr marL="2742790" indent="0">
              <a:buNone/>
              <a:defRPr sz="1600" b="1"/>
            </a:lvl7pPr>
            <a:lvl8pPr marL="3199920" indent="0">
              <a:buNone/>
              <a:defRPr sz="1600" b="1"/>
            </a:lvl8pPr>
            <a:lvl9pPr marL="3657051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9906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5968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53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66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33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31" indent="0">
              <a:buNone/>
              <a:defRPr sz="2800"/>
            </a:lvl2pPr>
            <a:lvl3pPr marL="914264" indent="0">
              <a:buNone/>
              <a:defRPr sz="2400"/>
            </a:lvl3pPr>
            <a:lvl4pPr marL="1371396" indent="0">
              <a:buNone/>
              <a:defRPr sz="2000"/>
            </a:lvl4pPr>
            <a:lvl5pPr marL="1828528" indent="0">
              <a:buNone/>
              <a:defRPr sz="2000"/>
            </a:lvl5pPr>
            <a:lvl6pPr marL="2285662" indent="0">
              <a:buNone/>
              <a:defRPr sz="2000"/>
            </a:lvl6pPr>
            <a:lvl7pPr marL="2742790" indent="0">
              <a:buNone/>
              <a:defRPr sz="2000"/>
            </a:lvl7pPr>
            <a:lvl8pPr marL="3199920" indent="0">
              <a:buNone/>
              <a:defRPr sz="2000"/>
            </a:lvl8pPr>
            <a:lvl9pPr marL="3657051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31" indent="0">
              <a:buNone/>
              <a:defRPr sz="1500"/>
            </a:lvl2pPr>
            <a:lvl3pPr marL="914264" indent="0">
              <a:buNone/>
              <a:defRPr sz="1200"/>
            </a:lvl3pPr>
            <a:lvl4pPr marL="1371396" indent="0">
              <a:buNone/>
              <a:defRPr sz="1100"/>
            </a:lvl4pPr>
            <a:lvl5pPr marL="1828528" indent="0">
              <a:buNone/>
              <a:defRPr sz="1100"/>
            </a:lvl5pPr>
            <a:lvl6pPr marL="2285662" indent="0">
              <a:buNone/>
              <a:defRPr sz="1100"/>
            </a:lvl6pPr>
            <a:lvl7pPr marL="2742790" indent="0">
              <a:buNone/>
              <a:defRPr sz="1100"/>
            </a:lvl7pPr>
            <a:lvl8pPr marL="3199920" indent="0">
              <a:buNone/>
              <a:defRPr sz="1100"/>
            </a:lvl8pPr>
            <a:lvl9pPr marL="365705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4537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8" rIns="91428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28" tIns="45718" rIns="91428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217D8E-6E5A-964F-A747-C29A3B8BA525}" type="datetimeFigureOut">
              <a:rPr lang="en-US" smtClean="0"/>
              <a:pPr/>
              <a:t>11/12/2016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28" tIns="45718" rIns="9142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B94967-08E1-3640-9648-66B80D8E67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5443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264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68" indent="-228568" algn="l" defTabSz="914264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02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30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960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091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24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356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488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622" indent="-228568" algn="l" defTabSz="914264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3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64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396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28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662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79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920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051" algn="l" defTabSz="914264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2" tIns="45718" rIns="91432" bIns="45718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2" tIns="45718" rIns="91432" bIns="45718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32" tIns="45718" rIns="91432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09"/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09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1858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30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8" indent="-228578" algn="l" defTabSz="914309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3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86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40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95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349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4" indent="-228578" algn="l" defTabSz="914309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09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8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4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914309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38" tIns="45719" rIns="91438" bIns="45719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38" tIns="45719" rIns="91438" bIns="4571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C7314885-AC97-694B-9BB4-80FE4A5C8E1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11/12/2016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38" tIns="45719" rIns="91438" bIns="45719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600A6FF-FEA4-AF49-B01D-BF4DD1B4986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16389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1285"/>
            <a:ext cx="12192000" cy="68580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74178" y="225013"/>
            <a:ext cx="11778343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 defTabSz="914309"/>
            <a:r>
              <a:rPr lang="en-US" altLang="zh-TW" sz="3600" dirty="0">
                <a:solidFill>
                  <a:srgbClr val="003366"/>
                </a:solidFill>
                <a:ea typeface="微軟正黑體" pitchFamily="34" charset="-120"/>
              </a:rPr>
              <a:t>B2B: </a:t>
            </a:r>
            <a:r>
              <a:rPr lang="zh-TW" altLang="en-US" sz="3600" dirty="0">
                <a:solidFill>
                  <a:srgbClr val="003366"/>
                </a:solidFill>
                <a:ea typeface="微軟正黑體" pitchFamily="34" charset="-120"/>
              </a:rPr>
              <a:t>全方位數碼行銷方案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4297" y="6465205"/>
            <a:ext cx="11408224" cy="246217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defTabSz="914309"/>
            <a:r>
              <a:rPr lang="zh-TW" altLang="en-US" sz="500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r>
              <a:rPr lang="en-US" sz="5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500" b="1" dirty="0" err="1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™Owner</a:t>
            </a:r>
            <a:r>
              <a:rPr lang="en-US" sz="5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, nor are they intended to represent that any given Independent </a:t>
            </a:r>
            <a:r>
              <a:rPr lang="en-US" altLang="zh-TW" sz="500" b="1" dirty="0" err="1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™ Owner</a:t>
            </a:r>
            <a:r>
              <a:rPr lang="en-US" sz="5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500" b="1" dirty="0" err="1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UnFranchise</a:t>
            </a:r>
            <a:r>
              <a:rPr lang="en-US" altLang="zh-TW" sz="5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™ Owner</a:t>
            </a:r>
            <a:r>
              <a:rPr lang="en-US" sz="5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500" dirty="0">
              <a:solidFill>
                <a:srgbClr val="003366"/>
              </a:solidFill>
              <a:ea typeface="微軟正黑體" pitchFamily="34" charset="-120"/>
              <a:cs typeface="Heiti TC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90636" y="1682718"/>
            <a:ext cx="6697863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309">
              <a:spcBef>
                <a:spcPct val="50000"/>
              </a:spcBef>
              <a:defRPr/>
            </a:pPr>
            <a:r>
              <a:rPr lang="en-US" sz="67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Celine Leung</a:t>
            </a:r>
          </a:p>
        </p:txBody>
      </p:sp>
      <p:sp>
        <p:nvSpPr>
          <p:cNvPr id="19" name="Rectangle 18"/>
          <p:cNvSpPr/>
          <p:nvPr/>
        </p:nvSpPr>
        <p:spPr>
          <a:xfrm>
            <a:off x="174178" y="871347"/>
            <a:ext cx="11778343" cy="523220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 defTabSz="914309"/>
            <a:r>
              <a:rPr lang="en-US" sz="2800" dirty="0">
                <a:solidFill>
                  <a:srgbClr val="003366"/>
                </a:solidFill>
                <a:ea typeface="微軟正黑體" pitchFamily="34" charset="-120"/>
              </a:rPr>
              <a:t>B2B: </a:t>
            </a:r>
            <a:r>
              <a:rPr lang="en-US" sz="2800" dirty="0" err="1">
                <a:solidFill>
                  <a:srgbClr val="003366"/>
                </a:solidFill>
                <a:ea typeface="微軟正黑體" pitchFamily="34" charset="-120"/>
              </a:rPr>
              <a:t>WebSolutions</a:t>
            </a:r>
            <a:r>
              <a:rPr lang="en-US" sz="2800" dirty="0">
                <a:solidFill>
                  <a:srgbClr val="003366"/>
                </a:solidFill>
                <a:ea typeface="微軟正黑體" pitchFamily="34" charset="-120"/>
              </a:rPr>
              <a:t> 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2530" y="5817477"/>
            <a:ext cx="540433" cy="457200"/>
          </a:xfrm>
          <a:prstGeom prst="rect">
            <a:avLst/>
          </a:prstGeom>
        </p:spPr>
      </p:pic>
      <p:sp>
        <p:nvSpPr>
          <p:cNvPr id="16" name="Text Box 6"/>
          <p:cNvSpPr txBox="1">
            <a:spLocks noChangeArrowheads="1"/>
          </p:cNvSpPr>
          <p:nvPr/>
        </p:nvSpPr>
        <p:spPr bwMode="auto">
          <a:xfrm>
            <a:off x="3758987" y="2999030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 defTabSz="914309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業務拓展及傳訊部經理</a:t>
            </a:r>
            <a:endParaRPr lang="en-US" altLang="zh-TW" sz="36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 defTabSz="914309">
              <a:spcBef>
                <a:spcPts val="1200"/>
              </a:spcBef>
              <a:defRPr/>
            </a:pPr>
            <a:r>
              <a:rPr lang="en-US" altLang="zh-TW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Sales and Communications Manager</a:t>
            </a:r>
            <a:endParaRPr lang="zh-TW" altLang="en-US" sz="36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83" t="26078" r="2501" b="1877"/>
          <a:stretch/>
        </p:blipFill>
        <p:spPr>
          <a:xfrm>
            <a:off x="937335" y="1454357"/>
            <a:ext cx="3017520" cy="3953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2034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373"/>
            <a:ext cx="12192000" cy="6858000"/>
          </a:xfrm>
          <a:prstGeom prst="rect">
            <a:avLst/>
          </a:prstGeom>
        </p:spPr>
      </p:pic>
      <p:sp>
        <p:nvSpPr>
          <p:cNvPr id="15" name="Text Box 6"/>
          <p:cNvSpPr txBox="1">
            <a:spLocks noChangeArrowheads="1"/>
          </p:cNvSpPr>
          <p:nvPr/>
        </p:nvSpPr>
        <p:spPr bwMode="auto">
          <a:xfrm>
            <a:off x="3813418" y="2596249"/>
            <a:ext cx="7663543" cy="13542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ts val="1200"/>
              </a:spcBef>
              <a:defRPr/>
            </a:pPr>
            <a:r>
              <a:rPr lang="zh-TW" altLang="en-US" sz="3600" dirty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主管經理級</a:t>
            </a:r>
            <a:endParaRPr lang="en-US" altLang="zh-TW" sz="36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  <a:p>
            <a:pPr algn="ctr">
              <a:spcBef>
                <a:spcPts val="1200"/>
              </a:spcBef>
              <a:defRPr/>
            </a:pPr>
            <a:r>
              <a:rPr lang="en-US" altLang="zh-TW" sz="3600" dirty="0" smtClean="0">
                <a:solidFill>
                  <a:srgbClr val="003366"/>
                </a:solidFill>
                <a:ea typeface="華康儷中黑" panose="020B0509000000000000" pitchFamily="49" charset="-120"/>
                <a:cs typeface="Heiti TC Light"/>
              </a:rPr>
              <a:t>Master Coordinator</a:t>
            </a:r>
            <a:endParaRPr lang="en-US" altLang="zh-TW" sz="3600" dirty="0">
              <a:solidFill>
                <a:srgbClr val="003366"/>
              </a:solidFill>
              <a:ea typeface="華康儷中黑" panose="020B0509000000000000" pitchFamily="49" charset="-120"/>
              <a:cs typeface="Heiti TC Ligh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44297" y="5581655"/>
            <a:ext cx="9862459" cy="938716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r>
              <a:rPr lang="zh-TW" altLang="en-US" sz="1100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本簡報中提到的收入等級純屬舉例說明，無意代表美安香港超連鎖™店主的一般收入，也無意表示任何超連鎖™店主皆可賺取同等收入。美安香港超連鎖™店主的成功與否，取決於其在發展事業時的努力、才能與投入程度。</a:t>
            </a:r>
            <a:r>
              <a:rPr lang="en-US" sz="11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The income levels mentioned in the following presentation are for illustration purposes only. They are not intended to represent the income of a typical Market Hong Kong </a:t>
            </a:r>
            <a:r>
              <a:rPr lang="en-US" altLang="zh-TW" sz="1100" b="1" dirty="0" err="1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™Owner</a:t>
            </a:r>
            <a:r>
              <a:rPr lang="en-US" sz="11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, nor are they intended to represent that any given Independent </a:t>
            </a:r>
            <a:r>
              <a:rPr lang="en-US" altLang="zh-TW" sz="1100" b="1" dirty="0" err="1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™ Owner</a:t>
            </a:r>
            <a:r>
              <a:rPr lang="en-US" sz="11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will earn income in that amount. The success of any Market Hong Kong Independent </a:t>
            </a:r>
            <a:r>
              <a:rPr lang="en-US" altLang="zh-TW" sz="1100" b="1" dirty="0" err="1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UnFranchise</a:t>
            </a:r>
            <a:r>
              <a:rPr lang="en-US" altLang="zh-TW" sz="11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™ Owner</a:t>
            </a:r>
            <a:r>
              <a:rPr lang="en-US" sz="1100" b="1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 will depend upon the amount of hard work, talent, and dedication which he or she devotes to building his or her Market Hong Kong Business.</a:t>
            </a:r>
            <a:endParaRPr lang="en-US" sz="1100" dirty="0">
              <a:solidFill>
                <a:srgbClr val="003366"/>
              </a:solidFill>
              <a:ea typeface="微軟正黑體" pitchFamily="34" charset="-120"/>
              <a:cs typeface="Heiti TC Light"/>
            </a:endParaRPr>
          </a:p>
        </p:txBody>
      </p:sp>
      <p:sp>
        <p:nvSpPr>
          <p:cNvPr id="18" name="Text Box 6"/>
          <p:cNvSpPr txBox="1">
            <a:spLocks noChangeArrowheads="1"/>
          </p:cNvSpPr>
          <p:nvPr/>
        </p:nvSpPr>
        <p:spPr bwMode="auto">
          <a:xfrm>
            <a:off x="4390642" y="1682718"/>
            <a:ext cx="6374719" cy="1123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6700" b="1" dirty="0">
                <a:solidFill>
                  <a:srgbClr val="33CCFF"/>
                </a:solidFill>
                <a:ea typeface="華康儷中黑" panose="020B0509000000000000" pitchFamily="49" charset="-120"/>
                <a:cs typeface="Heiti TC Light"/>
              </a:rPr>
              <a:t>Maggie Su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5616" y="5603430"/>
            <a:ext cx="885771" cy="861775"/>
          </a:xfrm>
          <a:prstGeom prst="rect">
            <a:avLst/>
          </a:prstGeom>
        </p:spPr>
      </p:pic>
      <p:sp>
        <p:nvSpPr>
          <p:cNvPr id="13" name="Text Box 6"/>
          <p:cNvSpPr txBox="1">
            <a:spLocks noChangeArrowheads="1"/>
          </p:cNvSpPr>
          <p:nvPr/>
        </p:nvSpPr>
        <p:spPr bwMode="auto">
          <a:xfrm>
            <a:off x="4847862" y="4084886"/>
            <a:ext cx="5496503" cy="7249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32" tIns="45718" rIns="91432" bIns="45718">
            <a:spAutoFit/>
          </a:bodyPr>
          <a:lstStyle/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zh-TW" altLang="en-US" sz="2800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四個佣金週期共賺取</a:t>
            </a:r>
            <a:r>
              <a:rPr lang="en-US" altLang="en-US" sz="2800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HK$16,100</a:t>
            </a:r>
          </a:p>
          <a:p>
            <a:pPr algn="ctr">
              <a:lnSpc>
                <a:spcPts val="1800"/>
              </a:lnSpc>
              <a:spcBef>
                <a:spcPts val="1200"/>
              </a:spcBef>
              <a:defRPr/>
            </a:pPr>
            <a:r>
              <a:rPr lang="en-US" sz="2800" dirty="0">
                <a:solidFill>
                  <a:srgbClr val="003366"/>
                </a:solidFill>
                <a:ea typeface="微軟正黑體" pitchFamily="34" charset="-120"/>
                <a:cs typeface="Heiti TC Light"/>
              </a:rPr>
              <a:t>HK$16,100 in 4 Commission weeks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4178" y="137925"/>
            <a:ext cx="11778343" cy="646331"/>
          </a:xfrm>
          <a:prstGeom prst="rect">
            <a:avLst/>
          </a:prstGeom>
          <a:noFill/>
        </p:spPr>
        <p:txBody>
          <a:bodyPr wrap="square" lIns="91432" tIns="45718" rIns="91432" bIns="45718" rtlCol="0">
            <a:spAutoFit/>
          </a:bodyPr>
          <a:lstStyle/>
          <a:p>
            <a:pPr algn="ctr"/>
            <a:r>
              <a:rPr lang="en-US" altLang="zh-TW" sz="3600" dirty="0">
                <a:solidFill>
                  <a:srgbClr val="003366"/>
                </a:solidFill>
                <a:ea typeface="微軟正黑體" pitchFamily="34" charset="-120"/>
              </a:rPr>
              <a:t>B2B: </a:t>
            </a:r>
            <a:r>
              <a:rPr lang="zh-TW" altLang="en-US" sz="3600" dirty="0">
                <a:solidFill>
                  <a:srgbClr val="003366"/>
                </a:solidFill>
                <a:ea typeface="微軟正黑體" pitchFamily="34" charset="-120"/>
              </a:rPr>
              <a:t>全方位數碼行銷方案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74178" y="784258"/>
            <a:ext cx="11778343" cy="523220"/>
          </a:xfrm>
          <a:prstGeom prst="rect">
            <a:avLst/>
          </a:prstGeom>
        </p:spPr>
        <p:txBody>
          <a:bodyPr wrap="square" lIns="91432" tIns="45718" rIns="91432" bIns="45718">
            <a:spAutoFit/>
          </a:bodyPr>
          <a:lstStyle/>
          <a:p>
            <a:pPr algn="ctr"/>
            <a:r>
              <a:rPr lang="en-US" sz="2800" dirty="0">
                <a:solidFill>
                  <a:srgbClr val="003366"/>
                </a:solidFill>
                <a:ea typeface="微軟正黑體" pitchFamily="34" charset="-120"/>
              </a:rPr>
              <a:t>B2B: </a:t>
            </a:r>
            <a:r>
              <a:rPr lang="en-US" sz="2800" dirty="0" err="1">
                <a:solidFill>
                  <a:srgbClr val="003366"/>
                </a:solidFill>
                <a:ea typeface="微軟正黑體" pitchFamily="34" charset="-120"/>
              </a:rPr>
              <a:t>WebSolutions</a:t>
            </a:r>
            <a:r>
              <a:rPr lang="en-US" sz="2800" dirty="0">
                <a:solidFill>
                  <a:srgbClr val="003366"/>
                </a:solidFill>
                <a:ea typeface="微軟正黑體" pitchFamily="34" charset="-120"/>
              </a:rPr>
              <a:t> 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70" t="16002" r="8284" b="21534"/>
          <a:stretch/>
        </p:blipFill>
        <p:spPr>
          <a:xfrm>
            <a:off x="1096994" y="1384136"/>
            <a:ext cx="3013449" cy="3931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1320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68023"/>
            <a:ext cx="12196291" cy="6369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336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2574" y="1"/>
            <a:ext cx="877898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32325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68021"/>
            <a:ext cx="12170169" cy="633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51695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25"/>
            <a:ext cx="12192000" cy="6370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489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" y="252253"/>
            <a:ext cx="12191999" cy="6375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982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0730"/>
            <a:ext cx="12192000" cy="6366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3967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625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76201" y="112320"/>
            <a:ext cx="12028715" cy="687368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algn="ctr" defTabSz="914332"/>
            <a:r>
              <a:rPr lang="zh-TW" altLang="en-US" sz="3900" b="1" dirty="0">
                <a:solidFill>
                  <a:srgbClr val="002060"/>
                </a:solidFill>
                <a:ea typeface="華康儷中黑" panose="020B0509000000000000" pitchFamily="49" charset="-120"/>
              </a:rPr>
              <a:t>立即訂購</a:t>
            </a:r>
            <a:r>
              <a:rPr lang="en-US" altLang="zh-TW" sz="3900" b="1" dirty="0">
                <a:solidFill>
                  <a:srgbClr val="002060"/>
                </a:solidFill>
                <a:ea typeface="華康儷中黑" panose="020B0509000000000000" pitchFamily="49" charset="-120"/>
              </a:rPr>
              <a:t>2017</a:t>
            </a:r>
            <a:r>
              <a:rPr lang="zh-TW" altLang="en-US" sz="3900" b="1" dirty="0">
                <a:solidFill>
                  <a:srgbClr val="002060"/>
                </a:solidFill>
                <a:ea typeface="華康儷中黑" panose="020B0509000000000000" pitchFamily="49" charset="-120"/>
              </a:rPr>
              <a:t>美安香港年會門票！</a:t>
            </a:r>
            <a:endParaRPr lang="en-US" sz="3900" b="1" dirty="0">
              <a:solidFill>
                <a:srgbClr val="002060"/>
              </a:solidFill>
              <a:ea typeface="華康儷中黑" panose="020B0509000000000000" pitchFamily="49" charset="-12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76543" y="872557"/>
            <a:ext cx="6772400" cy="1754327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defTabSz="914332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日期：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2017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年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5-7</a:t>
            </a:r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32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地點：九龍灣國際展貿中心滙星</a:t>
            </a:r>
            <a:endParaRPr lang="en-US" altLang="zh-TW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32"/>
            <a:r>
              <a:rPr lang="zh-TW" altLang="en-US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票價：</a:t>
            </a:r>
            <a:r>
              <a:rPr lang="en-US" altLang="zh-TW" sz="3600" b="1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HK$1,089</a:t>
            </a:r>
            <a:endParaRPr lang="en-US" sz="3600" b="1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574972" y="2626879"/>
            <a:ext cx="3740233" cy="3785652"/>
          </a:xfrm>
          <a:prstGeom prst="rect">
            <a:avLst/>
          </a:prstGeom>
          <a:noFill/>
        </p:spPr>
        <p:txBody>
          <a:bodyPr wrap="square" lIns="91434" tIns="45718" rIns="91434" bIns="45718" rtlCol="0">
            <a:spAutoFit/>
          </a:bodyPr>
          <a:lstStyle/>
          <a:p>
            <a:pPr defTabSz="914332"/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只限今個周末！</a:t>
            </a:r>
            <a:endParaRPr lang="en-US" altLang="zh-TW" sz="2400" b="1" dirty="0">
              <a:solidFill>
                <a:srgbClr val="C0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32"/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購買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三張票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，即可免費獨贈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Isotonix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OPC-3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一瓶、</a:t>
            </a:r>
            <a:r>
              <a:rPr lang="en-US" altLang="zh-TW" sz="2400" dirty="0" err="1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Lumiere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 de Vie 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火山泥去角質面膜，及美安香港網路中心一個，總值高達</a:t>
            </a:r>
            <a:r>
              <a:rPr lang="en-US" altLang="zh-TW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HK$3,785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defTabSz="914332"/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另外，還有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星級領袖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特別分享門票</a:t>
            </a:r>
            <a:r>
              <a:rPr lang="zh-TW" altLang="en-US" sz="2400" b="1" dirty="0">
                <a:solidFill>
                  <a:srgbClr val="C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兩張，數量有限，送完即止</a:t>
            </a:r>
            <a:r>
              <a:rPr lang="zh-TW" altLang="en-US" sz="2400" dirty="0">
                <a:solidFill>
                  <a:prstClr val="black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！</a:t>
            </a:r>
            <a:endParaRPr lang="en-US" altLang="zh-TW" sz="2400" dirty="0">
              <a:solidFill>
                <a:prstClr val="black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pic>
        <p:nvPicPr>
          <p:cNvPr id="23" name="Picture 2"/>
          <p:cNvPicPr>
            <a:picLocks noChangeAspect="1" noChangeArrowheads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27" r="29969" b="17312"/>
          <a:stretch/>
        </p:blipFill>
        <p:spPr bwMode="auto">
          <a:xfrm>
            <a:off x="774633" y="2626881"/>
            <a:ext cx="2609839" cy="3810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37489">
            <a:off x="7715253" y="4486057"/>
            <a:ext cx="3943351" cy="205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5131" y="2732529"/>
            <a:ext cx="3943351" cy="205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22205">
            <a:off x="7706262" y="1023557"/>
            <a:ext cx="3943351" cy="20567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4346982" y="2419829"/>
            <a:ext cx="3621488" cy="2154432"/>
          </a:xfrm>
          <a:prstGeom prst="rect">
            <a:avLst/>
          </a:prstGeom>
          <a:solidFill>
            <a:srgbClr val="FFFF00"/>
          </a:solidFill>
        </p:spPr>
        <p:txBody>
          <a:bodyPr wrap="none" lIns="91432" tIns="45718" rIns="91432" bIns="45718">
            <a:spAutoFit/>
          </a:bodyPr>
          <a:lstStyle/>
          <a:p>
            <a:pPr algn="ctr" defTabSz="914241"/>
            <a:r>
              <a:rPr lang="zh-TW" altLang="en-US" sz="67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免費</a:t>
            </a:r>
            <a:endParaRPr lang="en-US" altLang="zh-TW" sz="6700" b="1" dirty="0" smtClean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 defTabSz="914241"/>
            <a:r>
              <a:rPr lang="zh-TW" altLang="en-US" sz="6700" b="1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網路中心</a:t>
            </a:r>
            <a:endParaRPr lang="en-US" altLang="zh-TW" sz="6700" b="1" dirty="0">
              <a:solidFill>
                <a:srgbClr val="FF0000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051052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t="2938" b="13378"/>
          <a:stretch/>
        </p:blipFill>
        <p:spPr>
          <a:xfrm>
            <a:off x="-66805" y="-1"/>
            <a:ext cx="12283857" cy="685800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-8351" y="4990215"/>
            <a:ext cx="12192000" cy="1627020"/>
          </a:xfrm>
          <a:prstGeom prst="rect">
            <a:avLst/>
          </a:prstGeom>
          <a:solidFill>
            <a:srgbClr val="00B0F0">
              <a:alpha val="84000"/>
            </a:srgbClr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 defTabSz="1218990"/>
            <a:endParaRPr lang="en-US" sz="2400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33402" y="5384529"/>
            <a:ext cx="12217052" cy="683329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4300" spc="267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BUSINESS TO BUSINESS </a:t>
            </a:r>
          </a:p>
        </p:txBody>
      </p:sp>
      <p:sp>
        <p:nvSpPr>
          <p:cNvPr id="7" name="Rectangle 6"/>
          <p:cNvSpPr/>
          <p:nvPr/>
        </p:nvSpPr>
        <p:spPr>
          <a:xfrm>
            <a:off x="296991" y="4852651"/>
            <a:ext cx="1047492" cy="1733680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en-US" sz="107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[</a:t>
            </a:r>
          </a:p>
        </p:txBody>
      </p:sp>
      <p:sp>
        <p:nvSpPr>
          <p:cNvPr id="11" name="Rectangle 10"/>
          <p:cNvSpPr/>
          <p:nvPr/>
        </p:nvSpPr>
        <p:spPr>
          <a:xfrm flipH="1">
            <a:off x="11100393" y="4852648"/>
            <a:ext cx="968763" cy="1733680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r>
              <a:rPr lang="en-US" sz="10700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]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" y="5996041"/>
            <a:ext cx="12217052" cy="466279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sz="2700" spc="267" dirty="0">
                <a:solidFill>
                  <a:schemeClr val="bg1"/>
                </a:solidFill>
                <a:latin typeface="Helvetica Regular" charset="0"/>
                <a:cs typeface="Helvetica Regular" charset="0"/>
              </a:rPr>
              <a:t>WEBSOLUTIONS I UNFRANCHISE SOLUTIONS</a:t>
            </a:r>
          </a:p>
        </p:txBody>
      </p:sp>
    </p:spTree>
    <p:extLst>
      <p:ext uri="{BB962C8B-B14F-4D97-AF65-F5344CB8AC3E}">
        <p14:creationId xmlns:p14="http://schemas.microsoft.com/office/powerpoint/2010/main" val="220878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/>
          <a:srcRect b="50000"/>
          <a:stretch/>
        </p:blipFill>
        <p:spPr>
          <a:xfrm>
            <a:off x="1297242" y="1268828"/>
            <a:ext cx="9580977" cy="517022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3402477" y="724808"/>
            <a:ext cx="5275153" cy="84357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402469" y="824200"/>
            <a:ext cx="5269211" cy="46166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全方位數碼行銷方案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861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528549" y="580751"/>
            <a:ext cx="5275153" cy="843577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3528541" y="680148"/>
            <a:ext cx="5269211" cy="46166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網站管理</a:t>
            </a:r>
            <a:endParaRPr lang="en-US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t="42758"/>
          <a:stretch/>
        </p:blipFill>
        <p:spPr>
          <a:xfrm>
            <a:off x="2003983" y="1739642"/>
            <a:ext cx="8401263" cy="5052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127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50000" b="40921"/>
          <a:stretch/>
        </p:blipFill>
        <p:spPr>
          <a:xfrm>
            <a:off x="4152608" y="988302"/>
            <a:ext cx="4744045" cy="567376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627450" y="596521"/>
            <a:ext cx="5275153" cy="843577"/>
          </a:xfrm>
          <a:prstGeom prst="rect">
            <a:avLst/>
          </a:prstGeom>
          <a:solidFill>
            <a:srgbClr val="60967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27441" y="695911"/>
            <a:ext cx="5269211" cy="46166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設計選項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0628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607332" y="402414"/>
            <a:ext cx="5275153" cy="843577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3607322" y="501808"/>
            <a:ext cx="5269211" cy="46166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搜尋引擎優化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607336" y="1733800"/>
            <a:ext cx="5275153" cy="843577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607329" y="1833197"/>
            <a:ext cx="5269211" cy="58477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GOOGLE </a:t>
            </a:r>
            <a:r>
              <a:rPr lang="zh-TW" altLang="en-US" sz="3200" b="1" dirty="0">
                <a:solidFill>
                  <a:schemeClr val="bg1"/>
                </a:solidFill>
              </a:rPr>
              <a:t>關鍵字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601385" y="3136932"/>
            <a:ext cx="5275153" cy="8435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13" name="TextBox 12"/>
          <p:cNvSpPr txBox="1"/>
          <p:nvPr/>
        </p:nvSpPr>
        <p:spPr>
          <a:xfrm>
            <a:off x="3601377" y="3236327"/>
            <a:ext cx="5269211" cy="58477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3200" b="1" dirty="0">
                <a:solidFill>
                  <a:schemeClr val="bg1"/>
                </a:solidFill>
              </a:rPr>
              <a:t>FACEBOOK</a:t>
            </a:r>
            <a:r>
              <a:rPr lang="zh-TW" altLang="en-US" sz="3200" b="1" dirty="0">
                <a:solidFill>
                  <a:schemeClr val="bg1"/>
                </a:solidFill>
              </a:rPr>
              <a:t>廣告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607332" y="4571594"/>
            <a:ext cx="5275153" cy="843577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607322" y="4670988"/>
            <a:ext cx="5269211" cy="461661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zh-TW" altLang="en-US" sz="2400" b="1" dirty="0">
                <a:solidFill>
                  <a:schemeClr val="bg1"/>
                </a:solidFill>
              </a:rPr>
              <a:t>社交媒體</a:t>
            </a:r>
            <a:endParaRPr lang="en-US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110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b="38851"/>
          <a:stretch/>
        </p:blipFill>
        <p:spPr>
          <a:xfrm>
            <a:off x="141895" y="94597"/>
            <a:ext cx="10510255" cy="6747641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980661" y="312233"/>
            <a:ext cx="4825227" cy="3016477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6980665" y="466392"/>
            <a:ext cx="4825227" cy="2862318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三款評量表</a:t>
            </a:r>
            <a:endParaRPr lang="en-US" altLang="zh-TW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即將可供下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載</a:t>
            </a: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1. 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網站設計／管理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2. 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社交媒體</a:t>
            </a:r>
            <a:endParaRPr lang="en-US" altLang="zh-TW" sz="3600" b="1" dirty="0" smtClean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3. 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商務開支</a:t>
            </a:r>
            <a:endParaRPr lang="en-US" sz="3600" b="1" dirty="0">
              <a:solidFill>
                <a:schemeClr val="bg1"/>
              </a:solidFill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21351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t="26342" b="15533"/>
          <a:stretch/>
        </p:blipFill>
        <p:spPr>
          <a:xfrm>
            <a:off x="401449" y="1"/>
            <a:ext cx="6440791" cy="690130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980661" y="312233"/>
            <a:ext cx="4825227" cy="1908483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8" rIns="91428" bIns="45718" rtlCol="0" anchor="ctr"/>
          <a:lstStyle/>
          <a:p>
            <a:pPr algn="ctr"/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6980665" y="466392"/>
            <a:ext cx="4825227" cy="1200325"/>
          </a:xfrm>
          <a:prstGeom prst="rect">
            <a:avLst/>
          </a:prstGeom>
          <a:noFill/>
        </p:spPr>
        <p:txBody>
          <a:bodyPr wrap="square" lIns="91428" tIns="45718" rIns="91428" bIns="45718" rtlCol="0">
            <a:spAutoFit/>
          </a:bodyPr>
          <a:lstStyle/>
          <a:p>
            <a:pPr algn="ctr"/>
            <a:r>
              <a:rPr lang="en-US" sz="3600" b="1" dirty="0">
                <a:solidFill>
                  <a:schemeClr val="bg1"/>
                </a:solidFill>
              </a:rPr>
              <a:t>B2B</a:t>
            </a:r>
            <a:r>
              <a:rPr lang="zh-TW" altLang="en-US" sz="3600" b="1" dirty="0">
                <a:solidFill>
                  <a:schemeClr val="bg1"/>
                </a:solidFill>
              </a:rPr>
              <a:t>產品目錄</a:t>
            </a:r>
            <a:endParaRPr lang="en-US" altLang="zh-TW" sz="3600" b="1" dirty="0">
              <a:solidFill>
                <a:schemeClr val="bg1"/>
              </a:solidFill>
            </a:endParaRPr>
          </a:p>
          <a:p>
            <a:pPr algn="ctr"/>
            <a:r>
              <a:rPr lang="zh-TW" altLang="en-US" sz="3600" b="1" dirty="0">
                <a:solidFill>
                  <a:schemeClr val="bg1"/>
                </a:solidFill>
              </a:rPr>
              <a:t>即將可供下載</a:t>
            </a:r>
            <a:endParaRPr lang="en-US" sz="36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54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21906" tIns="60953" rIns="121906" bIns="60953" rtlCol="0" anchor="ctr"/>
          <a:lstStyle/>
          <a:p>
            <a:pPr algn="ctr"/>
            <a:endParaRPr lang="en-US" dirty="0"/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6531441"/>
              </p:ext>
            </p:extLst>
          </p:nvPr>
        </p:nvGraphicFramePr>
        <p:xfrm>
          <a:off x="5367621" y="1134077"/>
          <a:ext cx="6485722" cy="5528058"/>
        </p:xfrm>
        <a:graphic>
          <a:graphicData uri="http://schemas.openxmlformats.org/drawingml/2006/table">
            <a:tbl>
              <a:tblPr firstRow="1" bandRow="1">
                <a:tableStyleId>{5A111915-BE36-4E01-A7E5-04B1672EAD32}</a:tableStyleId>
              </a:tblPr>
              <a:tblGrid>
                <a:gridCol w="2739659"/>
                <a:gridCol w="1693448"/>
                <a:gridCol w="2052615"/>
              </a:tblGrid>
              <a:tr h="823031"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+mn-lt"/>
                          <a:ea typeface="微軟正黑體" panose="020B0604030504040204" pitchFamily="34" charset="-120"/>
                        </a:rPr>
                        <a:t>銷售項目</a:t>
                      </a:r>
                      <a:endParaRPr lang="en-US" sz="24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zh-TW" altLang="en-US" sz="2400" dirty="0" smtClean="0">
                          <a:latin typeface="+mn-lt"/>
                          <a:ea typeface="微軟正黑體" panose="020B0604030504040204" pitchFamily="34" charset="-120"/>
                        </a:rPr>
                        <a:t>零售利潤</a:t>
                      </a:r>
                      <a:endParaRPr lang="en-US" sz="24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>
                          <a:latin typeface="+mn-lt"/>
                          <a:ea typeface="微軟正黑體" panose="020B0604030504040204" pitchFamily="34" charset="-120"/>
                        </a:rPr>
                        <a:t>BV</a:t>
                      </a:r>
                      <a:endParaRPr lang="en-US" sz="24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B0F0"/>
                    </a:solidFill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網站銷售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HK$7,700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200 BV</a:t>
                      </a:r>
                    </a:p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30/ </a:t>
                      </a:r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1480">
                <a:tc>
                  <a:txBody>
                    <a:bodyPr/>
                    <a:lstStyle/>
                    <a:p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設計套裝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50 BV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66263">
                <a:tc>
                  <a:txBody>
                    <a:bodyPr/>
                    <a:lstStyle/>
                    <a:p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社群媒體管理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HK$117</a:t>
                      </a: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20 BV/</a:t>
                      </a:r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92528">
                <a:tc>
                  <a:txBody>
                    <a:bodyPr/>
                    <a:lstStyle/>
                    <a:p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優質臉書廣告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HK$79</a:t>
                      </a: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15 BV/</a:t>
                      </a:r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基本 </a:t>
                      </a: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GOOGLE</a:t>
                      </a:r>
                    </a:p>
                    <a:p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廣告</a:t>
                      </a:r>
                      <a:endParaRPr lang="en-US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TW" sz="1900" dirty="0" smtClean="0">
                          <a:latin typeface="+mn-lt"/>
                          <a:ea typeface="微軟正黑體" panose="020B0604030504040204" pitchFamily="34" charset="-120"/>
                        </a:rPr>
                        <a:t>HK$185</a:t>
                      </a:r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/</a:t>
                      </a:r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24 BV/</a:t>
                      </a:r>
                      <a:r>
                        <a:rPr lang="zh-TW" altLang="en-US" sz="1900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altLang="zh-TW" sz="1900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31636">
                <a:tc>
                  <a:txBody>
                    <a:bodyPr/>
                    <a:lstStyle/>
                    <a:p>
                      <a:r>
                        <a:rPr lang="zh-TW" alt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總銷售利潤</a:t>
                      </a:r>
                      <a:endParaRPr lang="en-US" sz="19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HK$8,081</a:t>
                      </a:r>
                      <a:endParaRPr lang="en-US" sz="19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339 BV</a:t>
                      </a:r>
                      <a:endParaRPr lang="en-US" sz="19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01040">
                <a:tc>
                  <a:txBody>
                    <a:bodyPr/>
                    <a:lstStyle/>
                    <a:p>
                      <a:r>
                        <a:rPr lang="zh-TW" alt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總循環點數</a:t>
                      </a:r>
                      <a:endParaRPr lang="en-US" sz="1900" b="1" dirty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HK$381/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sz="1900" b="1" dirty="0" smtClean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1" dirty="0" smtClean="0">
                          <a:latin typeface="+mn-lt"/>
                          <a:ea typeface="微軟正黑體" panose="020B0604030504040204" pitchFamily="34" charset="-120"/>
                        </a:rPr>
                        <a:t>89 BV</a:t>
                      </a:r>
                      <a:r>
                        <a:rPr lang="en-US" sz="1900" b="1" baseline="0" dirty="0" smtClean="0">
                          <a:latin typeface="+mn-lt"/>
                          <a:ea typeface="微軟正黑體" panose="020B0604030504040204" pitchFamily="34" charset="-120"/>
                        </a:rPr>
                        <a:t>/ </a:t>
                      </a:r>
                      <a:r>
                        <a:rPr lang="zh-TW" altLang="en-US" sz="1900" b="1" baseline="0" dirty="0" smtClean="0">
                          <a:latin typeface="+mn-lt"/>
                          <a:ea typeface="微軟正黑體" panose="020B0604030504040204" pitchFamily="34" charset="-120"/>
                        </a:rPr>
                        <a:t>每月</a:t>
                      </a:r>
                      <a:endParaRPr lang="en-US" sz="1900" b="1" dirty="0" smtClean="0">
                        <a:latin typeface="+mn-lt"/>
                        <a:ea typeface="微軟正黑體" panose="020B0604030504040204" pitchFamily="34" charset="-120"/>
                      </a:endParaRPr>
                    </a:p>
                  </a:txBody>
                  <a:tcPr marL="121920" marR="121920" marT="60960" marB="60960">
                    <a:lnL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prstClr val="black">
                          <a:lumMod val="65000"/>
                          <a:lumOff val="35000"/>
                        </a:prst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pSp>
        <p:nvGrpSpPr>
          <p:cNvPr id="3" name="Group 2"/>
          <p:cNvGrpSpPr/>
          <p:nvPr/>
        </p:nvGrpSpPr>
        <p:grpSpPr>
          <a:xfrm>
            <a:off x="4" y="1129820"/>
            <a:ext cx="5367621" cy="5533743"/>
            <a:chOff x="1" y="847362"/>
            <a:chExt cx="4025716" cy="4150307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80" y="2084423"/>
              <a:ext cx="3529510" cy="2913246"/>
            </a:xfrm>
            <a:prstGeom prst="rect">
              <a:avLst/>
            </a:prstGeom>
          </p:spPr>
        </p:pic>
        <p:sp>
          <p:nvSpPr>
            <p:cNvPr id="14" name="Rectangle 13"/>
            <p:cNvSpPr/>
            <p:nvPr/>
          </p:nvSpPr>
          <p:spPr>
            <a:xfrm>
              <a:off x="1" y="847362"/>
              <a:ext cx="4025716" cy="380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50"/>
              <a:r>
                <a:rPr lang="zh-TW" altLang="en-US" sz="2700" b="1" cap="all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您的顧客購買了一個網站</a:t>
              </a:r>
              <a:endParaRPr lang="en-US" sz="2700" b="1" cap="all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4" y="1566425"/>
            <a:ext cx="5367621" cy="2833139"/>
            <a:chOff x="1" y="1174817"/>
            <a:chExt cx="4025716" cy="2124854"/>
          </a:xfrm>
        </p:grpSpPr>
        <p:sp>
          <p:nvSpPr>
            <p:cNvPr id="15" name="Rectangle 14"/>
            <p:cNvSpPr/>
            <p:nvPr/>
          </p:nvSpPr>
          <p:spPr>
            <a:xfrm>
              <a:off x="1" y="1174817"/>
              <a:ext cx="4025716" cy="38087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 defTabSz="1219050"/>
              <a:r>
                <a:rPr lang="zh-TW" altLang="en-US" sz="2700" b="1" cap="all" dirty="0">
                  <a:latin typeface="微軟正黑體" panose="020B0604030504040204" pitchFamily="34" charset="-120"/>
                  <a:ea typeface="微軟正黑體" panose="020B0604030504040204" pitchFamily="34" charset="-120"/>
                </a:rPr>
                <a:t>之後，他們又想要行銷網站</a:t>
              </a:r>
              <a:endParaRPr lang="en-US" sz="2700" b="1" cap="all" dirty="0">
                <a:latin typeface="微軟正黑體" panose="020B0604030504040204" pitchFamily="34" charset="-120"/>
                <a:ea typeface="微軟正黑體" panose="020B0604030504040204" pitchFamily="34" charset="-12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51622" y="1595215"/>
              <a:ext cx="2112579" cy="1704456"/>
            </a:xfrm>
            <a:prstGeom prst="rect">
              <a:avLst/>
            </a:prstGeom>
          </p:spPr>
        </p:pic>
      </p:grpSp>
      <p:sp>
        <p:nvSpPr>
          <p:cNvPr id="13" name="Rectangle 12"/>
          <p:cNvSpPr/>
          <p:nvPr/>
        </p:nvSpPr>
        <p:spPr>
          <a:xfrm>
            <a:off x="0" y="157105"/>
            <a:ext cx="12192000" cy="507827"/>
          </a:xfrm>
          <a:prstGeom prst="rect">
            <a:avLst/>
          </a:prstGeom>
        </p:spPr>
        <p:txBody>
          <a:bodyPr wrap="square" lIns="91428" tIns="45718" rIns="91428" bIns="45718">
            <a:spAutoFit/>
          </a:bodyPr>
          <a:lstStyle/>
          <a:p>
            <a:pPr algn="ctr" defTabSz="1218990"/>
            <a:r>
              <a:rPr lang="zh-TW" altLang="en-US" sz="2700" b="1" cap="all" dirty="0">
                <a:latin typeface="Calibri"/>
              </a:rPr>
              <a:t>商業服務：遠超過只是網站銷售</a:t>
            </a:r>
            <a:endParaRPr lang="en-US" sz="2700" b="1" cap="all" dirty="0"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34835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1137</Words>
  <Application>Microsoft Office PowerPoint</Application>
  <PresentationFormat>Custom</PresentationFormat>
  <Paragraphs>108</Paragraphs>
  <Slides>17</Slides>
  <Notes>8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0" baseType="lpstr"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admin</cp:lastModifiedBy>
  <cp:revision>52</cp:revision>
  <cp:lastPrinted>2016-11-10T16:28:35Z</cp:lastPrinted>
  <dcterms:created xsi:type="dcterms:W3CDTF">2016-07-19T22:18:45Z</dcterms:created>
  <dcterms:modified xsi:type="dcterms:W3CDTF">2016-11-11T18:21:37Z</dcterms:modified>
</cp:coreProperties>
</file>